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286" r:id="rId3"/>
    <p:sldId id="291" r:id="rId4"/>
    <p:sldId id="287" r:id="rId5"/>
    <p:sldId id="294" r:id="rId6"/>
    <p:sldId id="289" r:id="rId7"/>
    <p:sldId id="270" r:id="rId8"/>
    <p:sldId id="283" r:id="rId9"/>
    <p:sldId id="285" r:id="rId10"/>
    <p:sldId id="296" r:id="rId11"/>
    <p:sldId id="297" r:id="rId12"/>
    <p:sldId id="299" r:id="rId13"/>
    <p:sldId id="298" r:id="rId14"/>
    <p:sldId id="260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E1FDD58-E190-BC4D-AC11-C98F4FEBEEE9}">
          <p14:sldIdLst>
            <p14:sldId id="273"/>
            <p14:sldId id="286"/>
            <p14:sldId id="291"/>
            <p14:sldId id="287"/>
            <p14:sldId id="294"/>
            <p14:sldId id="289"/>
            <p14:sldId id="270"/>
            <p14:sldId id="283"/>
            <p14:sldId id="285"/>
            <p14:sldId id="296"/>
            <p14:sldId id="297"/>
            <p14:sldId id="299"/>
            <p14:sldId id="298"/>
            <p14:sldId id="260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8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1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0C4B-EC4F-46ED-8CE7-7CE7356D6801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8A74C-4F77-4BA0-A4BC-92417E63C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598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0E093-61A3-4F7F-AD46-9AF0B458732A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7C370-69DB-447A-A329-0742B0B6C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28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81349" y="4676775"/>
            <a:ext cx="8696325" cy="1235075"/>
          </a:xfrm>
          <a:noFill/>
        </p:spPr>
        <p:txBody>
          <a:bodyPr anchor="b">
            <a:noAutofit/>
          </a:bodyPr>
          <a:lstStyle>
            <a:lvl1pPr algn="r">
              <a:defRPr sz="7200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401555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86990" y="5017135"/>
            <a:ext cx="9001125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0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52500" y="1568448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 hasCustomPrompt="1"/>
          </p:nvPr>
        </p:nvSpPr>
        <p:spPr>
          <a:xfrm>
            <a:off x="952500" y="3268662"/>
            <a:ext cx="10515600" cy="2693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23232"/>
                </a:solidFill>
                <a:latin typeface="Muller Regular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758036"/>
            <a:ext cx="285866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6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952500" y="2011362"/>
            <a:ext cx="4552950" cy="2693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23232"/>
                </a:solidFill>
                <a:latin typeface="Muller Regular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52500" y="158750"/>
            <a:ext cx="10515600" cy="1325563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rgbClr val="32323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66700"/>
            <a:ext cx="285866" cy="1047750"/>
          </a:xfrm>
          <a:prstGeom prst="rect">
            <a:avLst/>
          </a:prstGeom>
        </p:spPr>
      </p:pic>
      <p:sp>
        <p:nvSpPr>
          <p:cNvPr id="7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7737475" y="1028700"/>
            <a:ext cx="3475038" cy="436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42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 hasCustomPrompt="1"/>
          </p:nvPr>
        </p:nvSpPr>
        <p:spPr>
          <a:xfrm>
            <a:off x="952500" y="2152650"/>
            <a:ext cx="4686300" cy="233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23232"/>
                </a:solidFill>
                <a:latin typeface="Muller Regular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7737475" y="1028700"/>
            <a:ext cx="3475038" cy="436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96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952500" y="2091690"/>
            <a:ext cx="5184775" cy="3375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23232"/>
                </a:solidFill>
                <a:latin typeface="Muller Regular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 hasCustomPrompt="1"/>
          </p:nvPr>
        </p:nvSpPr>
        <p:spPr>
          <a:xfrm>
            <a:off x="6848475" y="0"/>
            <a:ext cx="53435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52500" y="158750"/>
            <a:ext cx="5379720" cy="1325563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rgbClr val="32323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66700"/>
            <a:ext cx="285866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6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2486025" y="2906712"/>
            <a:ext cx="7048500" cy="874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rgbClr val="323232"/>
                </a:solidFill>
                <a:latin typeface="Muller Bold" pitchFamily="50" charset="-52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0" hasCustomPrompt="1"/>
          </p:nvPr>
        </p:nvSpPr>
        <p:spPr>
          <a:xfrm>
            <a:off x="2638425" y="4196555"/>
            <a:ext cx="6296025" cy="874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uller Regular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43324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1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57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158750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2323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952500" y="2820987"/>
            <a:ext cx="4686300" cy="166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23232"/>
                </a:solidFill>
                <a:latin typeface="Muller Regular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2562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8238267" y="2276972"/>
            <a:ext cx="4025171" cy="2299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 hasCustomPrompt="1"/>
          </p:nvPr>
        </p:nvSpPr>
        <p:spPr>
          <a:xfrm>
            <a:off x="8238267" y="-22390"/>
            <a:ext cx="4025171" cy="2299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2" hasCustomPrompt="1"/>
          </p:nvPr>
        </p:nvSpPr>
        <p:spPr>
          <a:xfrm>
            <a:off x="8238267" y="4576334"/>
            <a:ext cx="4025171" cy="2299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73" y="-76200"/>
            <a:ext cx="4087890" cy="701328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952500" y="2050991"/>
            <a:ext cx="4686300" cy="2435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23232"/>
                </a:solidFill>
                <a:latin typeface="Muller Regular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18335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6"/>
          <p:cNvSpPr>
            <a:spLocks noGrp="1"/>
          </p:cNvSpPr>
          <p:nvPr>
            <p:ph type="pic" sz="quarter" idx="11" hasCustomPrompt="1"/>
          </p:nvPr>
        </p:nvSpPr>
        <p:spPr>
          <a:xfrm>
            <a:off x="7836748" y="3561574"/>
            <a:ext cx="3965687" cy="2863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01" y="3552825"/>
            <a:ext cx="4051551" cy="2959778"/>
          </a:xfrm>
          <a:prstGeom prst="rect">
            <a:avLst/>
          </a:prstGeom>
        </p:spPr>
      </p:pic>
      <p:sp>
        <p:nvSpPr>
          <p:cNvPr id="7" name="Рисунок 6"/>
          <p:cNvSpPr>
            <a:spLocks noGrp="1"/>
          </p:cNvSpPr>
          <p:nvPr>
            <p:ph type="pic" sz="quarter" idx="10" hasCustomPrompt="1"/>
          </p:nvPr>
        </p:nvSpPr>
        <p:spPr>
          <a:xfrm>
            <a:off x="7832840" y="304801"/>
            <a:ext cx="3965687" cy="2863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02" y="304800"/>
            <a:ext cx="4051551" cy="2959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158750"/>
            <a:ext cx="593407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2323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952500" y="2820987"/>
            <a:ext cx="4686300" cy="166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23232"/>
                </a:solidFill>
                <a:latin typeface="Muller Regular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03423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7150" y="3883025"/>
            <a:ext cx="4686300" cy="555625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32323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867150" y="4600575"/>
            <a:ext cx="4686300" cy="108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23232"/>
                </a:solidFill>
                <a:latin typeface="Muller Regular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629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6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158750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2323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952500" y="2820987"/>
            <a:ext cx="4686300" cy="166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23232"/>
                </a:solidFill>
                <a:latin typeface="Muller Regular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71475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952500" y="1939131"/>
            <a:ext cx="10515600" cy="2693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23232"/>
                </a:solidFill>
                <a:latin typeface="Muller Regular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5812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952500" y="1762125"/>
            <a:ext cx="4152900" cy="2714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23232"/>
                </a:solidFill>
                <a:latin typeface="Muller Regular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7737475" y="1028700"/>
            <a:ext cx="3475038" cy="436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15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700" y="2193925"/>
            <a:ext cx="9001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1472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4" r:id="rId4"/>
    <p:sldLayoutId id="2147483663" r:id="rId5"/>
    <p:sldLayoutId id="2147483662" r:id="rId6"/>
    <p:sldLayoutId id="2147483661" r:id="rId7"/>
    <p:sldLayoutId id="2147483651" r:id="rId8"/>
    <p:sldLayoutId id="2147483652" r:id="rId9"/>
    <p:sldLayoutId id="2147483665" r:id="rId10"/>
    <p:sldLayoutId id="2147483653" r:id="rId11"/>
    <p:sldLayoutId id="2147483655" r:id="rId12"/>
    <p:sldLayoutId id="2147483658" r:id="rId13"/>
    <p:sldLayoutId id="2147483659" r:id="rId14"/>
    <p:sldLayoutId id="2147483657" r:id="rId15"/>
    <p:sldLayoutId id="2147483656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tx1"/>
          </a:solidFill>
          <a:latin typeface="Muller Bold" pitchFamily="50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MocTpK711pLdZg&#1080;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2" Type="http://schemas.openxmlformats.org/officeDocument/2006/relationships/hyperlink" Target="http://olymp.academtalant.ru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gif"/><Relationship Id="rId4" Type="http://schemas.openxmlformats.org/officeDocument/2006/relationships/hyperlink" Target="https://vk.com/centrolimpiadspb" TargetMode="External"/><Relationship Id="rId9" Type="http://schemas.openxmlformats.org/officeDocument/2006/relationships/hyperlink" Target="https://t.me/centrolimpiadsp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tos71@bk.ru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hyperlink" Target="mailto:ol.pri@academtalant.ru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isk.yandex.ru/i/vweH8I9XN-TtcQ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4;&#1089;&#1086;&#1096;14.&#1088;&#1092;/tpost/7zh6gr5mz1-shestoi-den-olimpiadi" TargetMode="External"/><Relationship Id="rId2" Type="http://schemas.openxmlformats.org/officeDocument/2006/relationships/hyperlink" Target="https://vk.com/centrolimpiadspb?from=groups&amp;w=wall-182908042_13867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hyperlink" Target="https://disk.yandex.ru/i/I5VcKdE6BjUHf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lymp.academtalant.ru/vserosschooldoc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serosolimp.edsoo.ru/municipal_way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hyperlink" Target="https://olymp.academtalant.ru/docsdistric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vkvideo.ru/video-215962627_456240499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98422" y="3916049"/>
            <a:ext cx="8696325" cy="18297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Харитонов Станислав Евгеньевич,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методист сектора прикладных наук</a:t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ГБНОУ </a:t>
            </a:r>
            <a:r>
              <a:rPr lang="ru-RU" sz="2800" i="1" dirty="0">
                <a:solidFill>
                  <a:schemeClr val="tx1"/>
                </a:solidFill>
              </a:rPr>
              <a:t>«Академия Талантов»</a:t>
            </a:r>
            <a:r>
              <a:rPr lang="ru-RU" sz="2800" dirty="0"/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3477" y="342296"/>
            <a:ext cx="103772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Muller Bold"/>
              </a:rPr>
              <a:t>Об организации и проведении </a:t>
            </a:r>
            <a:r>
              <a:rPr lang="ru-RU" sz="4000" b="1" dirty="0" smtClean="0">
                <a:latin typeface="Muller Bold"/>
              </a:rPr>
              <a:t/>
            </a:r>
            <a:br>
              <a:rPr lang="ru-RU" sz="4000" b="1" dirty="0" smtClean="0">
                <a:latin typeface="Muller Bold"/>
              </a:rPr>
            </a:br>
            <a:r>
              <a:rPr lang="ru-RU" sz="4000" b="1" dirty="0" smtClean="0">
                <a:latin typeface="Muller Bold"/>
              </a:rPr>
              <a:t>школьного этапа </a:t>
            </a:r>
            <a:br>
              <a:rPr lang="ru-RU" sz="4000" b="1" dirty="0" smtClean="0">
                <a:latin typeface="Muller Bold"/>
              </a:rPr>
            </a:br>
            <a:r>
              <a:rPr lang="ru-RU" sz="4000" b="1" dirty="0" smtClean="0">
                <a:latin typeface="Muller Bold"/>
              </a:rPr>
              <a:t>всероссийской олимпиады школьников </a:t>
            </a:r>
            <a:br>
              <a:rPr lang="ru-RU" sz="4000" b="1" dirty="0" smtClean="0">
                <a:latin typeface="Muller Bold"/>
              </a:rPr>
            </a:br>
            <a:r>
              <a:rPr lang="ru-RU" sz="4000" b="1" dirty="0" smtClean="0">
                <a:latin typeface="Muller Bold"/>
              </a:rPr>
              <a:t>по физической культуре </a:t>
            </a:r>
          </a:p>
          <a:p>
            <a:pPr algn="ctr"/>
            <a:r>
              <a:rPr lang="ru-RU" sz="4000" b="1" dirty="0" smtClean="0">
                <a:latin typeface="Muller Bold"/>
              </a:rPr>
              <a:t>в 2025-2026 </a:t>
            </a:r>
            <a:r>
              <a:rPr lang="ru-RU" sz="4000" b="1" dirty="0">
                <a:latin typeface="Muller Bold"/>
              </a:rPr>
              <a:t>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37633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14" y="1227229"/>
            <a:ext cx="4133186" cy="442933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7160" y="1009291"/>
            <a:ext cx="6867650" cy="5290782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Muller Regular"/>
              </a:rPr>
              <a:t>Олимпиада проходит очно в два тура.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Muller Regular"/>
              </a:rPr>
              <a:t>Теоретико-методический тур </a:t>
            </a:r>
            <a:r>
              <a:rPr lang="ru-RU" sz="2000" dirty="0">
                <a:solidFill>
                  <a:schemeClr val="tx1"/>
                </a:solidFill>
                <a:latin typeface="Muller Regular"/>
              </a:rPr>
              <a:t>состоится </a:t>
            </a:r>
            <a:r>
              <a:rPr lang="ru-RU" sz="2000" b="1" dirty="0" smtClean="0">
                <a:solidFill>
                  <a:srgbClr val="7030A0"/>
                </a:solidFill>
                <a:latin typeface="Muller Regular"/>
              </a:rPr>
              <a:t>19 сентября 2025 </a:t>
            </a:r>
            <a:r>
              <a:rPr lang="ru-RU" sz="2000" b="1" dirty="0">
                <a:solidFill>
                  <a:srgbClr val="7030A0"/>
                </a:solidFill>
                <a:latin typeface="Muller Regular"/>
              </a:rPr>
              <a:t>года </a:t>
            </a:r>
            <a:endParaRPr lang="ru-RU" sz="2000" b="1" u="sng" dirty="0">
              <a:solidFill>
                <a:srgbClr val="7030A0"/>
              </a:solidFill>
              <a:latin typeface="Muller Regular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Muller Regular"/>
              </a:rPr>
              <a:t>Начало в 14:00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Muller Regular"/>
              </a:rPr>
              <a:t>Практический </a:t>
            </a:r>
            <a:r>
              <a:rPr lang="ru-RU" sz="2000" b="1" dirty="0">
                <a:solidFill>
                  <a:srgbClr val="7030A0"/>
                </a:solidFill>
                <a:latin typeface="Muller Regular"/>
              </a:rPr>
              <a:t>тур </a:t>
            </a:r>
            <a:r>
              <a:rPr lang="ru-RU" sz="2000" dirty="0">
                <a:solidFill>
                  <a:schemeClr val="tx1"/>
                </a:solidFill>
                <a:latin typeface="Muller Regular"/>
              </a:rPr>
              <a:t>состоится </a:t>
            </a:r>
            <a:r>
              <a:rPr lang="ru-RU" sz="2000" b="1" dirty="0">
                <a:solidFill>
                  <a:srgbClr val="7030A0"/>
                </a:solidFill>
                <a:latin typeface="Muller Regular"/>
              </a:rPr>
              <a:t>с </a:t>
            </a:r>
            <a:r>
              <a:rPr lang="ru-RU" sz="2000" b="1" dirty="0" smtClean="0">
                <a:solidFill>
                  <a:srgbClr val="7030A0"/>
                </a:solidFill>
                <a:latin typeface="Muller Regular"/>
              </a:rPr>
              <a:t>19 </a:t>
            </a:r>
            <a:r>
              <a:rPr lang="ru-RU" sz="2000" b="1" dirty="0">
                <a:solidFill>
                  <a:srgbClr val="7030A0"/>
                </a:solidFill>
                <a:latin typeface="Muller Regular"/>
              </a:rPr>
              <a:t>по </a:t>
            </a:r>
            <a:r>
              <a:rPr lang="ru-RU" sz="2000" b="1" dirty="0" smtClean="0">
                <a:solidFill>
                  <a:srgbClr val="7030A0"/>
                </a:solidFill>
                <a:latin typeface="Muller Regular"/>
              </a:rPr>
              <a:t>23 сентября 2025 </a:t>
            </a:r>
            <a:r>
              <a:rPr lang="ru-RU" sz="2000" dirty="0">
                <a:solidFill>
                  <a:schemeClr val="tx1"/>
                </a:solidFill>
                <a:latin typeface="Muller Regular"/>
              </a:rPr>
              <a:t>года, конкретная дата и время проведения практического тура устанавливается организатором проведения районного этапа Олимпиады.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Muller Regular"/>
              </a:rPr>
              <a:t>Продолжительность</a:t>
            </a:r>
            <a:r>
              <a:rPr lang="ru-RU" sz="2000" dirty="0">
                <a:solidFill>
                  <a:schemeClr val="tx1"/>
                </a:solidFill>
                <a:latin typeface="Muller Regular"/>
              </a:rPr>
              <a:t> теоретико-методического тура – </a:t>
            </a:r>
            <a:r>
              <a:rPr lang="ru-RU" sz="2000" b="1" dirty="0">
                <a:solidFill>
                  <a:srgbClr val="7030A0"/>
                </a:solidFill>
                <a:latin typeface="Muller Regular"/>
              </a:rPr>
              <a:t>45 минут для всех классов.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Muller Regular"/>
              </a:rPr>
              <a:t>Олимпиада проводится на площадке/площадках, утвержденных организатором проведения районного этапа Олимпиады</a:t>
            </a:r>
            <a:r>
              <a:rPr lang="ru-RU" sz="2000" dirty="0" smtClean="0">
                <a:solidFill>
                  <a:schemeClr val="tx1"/>
                </a:solidFill>
                <a:latin typeface="Muller Regular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Muller Regular"/>
              </a:rPr>
              <a:t>Ссылка: </a:t>
            </a:r>
            <a:r>
              <a:rPr lang="en-US" sz="2000" dirty="0">
                <a:solidFill>
                  <a:srgbClr val="FF0000"/>
                </a:solidFill>
                <a:latin typeface="Muller Regular"/>
                <a:hlinkClick r:id="rId3"/>
              </a:rPr>
              <a:t>https://</a:t>
            </a:r>
            <a:r>
              <a:rPr lang="en-US" sz="2000" dirty="0" smtClean="0">
                <a:solidFill>
                  <a:srgbClr val="FF0000"/>
                </a:solidFill>
                <a:latin typeface="Muller Regular"/>
                <a:hlinkClick r:id="rId3"/>
              </a:rPr>
              <a:t>disk.yandex.ru/d/MocTpK711pLdZg</a:t>
            </a:r>
            <a:r>
              <a:rPr lang="ru-RU" sz="2000" dirty="0" smtClean="0">
                <a:solidFill>
                  <a:srgbClr val="FF0000"/>
                </a:solidFill>
                <a:latin typeface="Muller Regular"/>
                <a:hlinkClick r:id="rId3"/>
              </a:rPr>
              <a:t>и</a:t>
            </a:r>
            <a:r>
              <a:rPr lang="ru-RU" sz="2000" dirty="0" smtClean="0">
                <a:solidFill>
                  <a:srgbClr val="FF0000"/>
                </a:solidFill>
                <a:latin typeface="Muller Regular"/>
              </a:rPr>
              <a:t> </a:t>
            </a:r>
            <a:endParaRPr lang="ru-RU" sz="2000" dirty="0">
              <a:solidFill>
                <a:srgbClr val="FF0000"/>
              </a:solidFill>
              <a:latin typeface="Muller Regular"/>
            </a:endParaRPr>
          </a:p>
          <a:p>
            <a:pPr algn="just"/>
            <a:endParaRPr lang="ru-RU" sz="2000" dirty="0">
              <a:latin typeface="Muller Regular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0073"/>
            <a:ext cx="12192001" cy="5579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47397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uller Bold" pitchFamily="50" charset="-52"/>
                <a:ea typeface="+mj-ea"/>
                <a:cs typeface="+mj-cs"/>
              </a:rPr>
              <a:t>Сроки и место проведения Олимпиады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675" y="1247357"/>
            <a:ext cx="3542866" cy="27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0073"/>
            <a:ext cx="12192001" cy="5579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339" y="5253924"/>
            <a:ext cx="2149355" cy="160407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43919" y="911037"/>
            <a:ext cx="11448081" cy="4993817"/>
          </a:xfrm>
        </p:spPr>
        <p:txBody>
          <a:bodyPr numCol="2" spcCol="180000"/>
          <a:lstStyle/>
          <a:p>
            <a:r>
              <a:rPr lang="ru-RU" sz="1800" dirty="0" smtClean="0">
                <a:solidFill>
                  <a:schemeClr val="tx1"/>
                </a:solidFill>
                <a:latin typeface="Muller Regular"/>
              </a:rPr>
              <a:t>1. Культурно-исторические </a:t>
            </a:r>
            <a:r>
              <a:rPr lang="ru-RU" sz="1800" dirty="0">
                <a:solidFill>
                  <a:schemeClr val="tx1"/>
                </a:solidFill>
                <a:latin typeface="Muller Regular"/>
              </a:rPr>
              <a:t>основы физической культуры и спорта;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2. Олимпийские игры древности и современное олимпийское движение. Принципы, традиции и правила олимпийского движения;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3. Основные понятия физической культуры и спорта;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4. Педагогический характер и специфическая направленность процесса физического воспитания;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5. Психолого-педагогические характеристики физкультурно-спортивной деятельности;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6. Основы теории и методики обучения двигательным действиям;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7. Основы теории и методики воспитания физических качеств;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8. Формы организации занятий в физическом воспитании;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9. Медико-биологические основы физкультурно-спортивной деятельности;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10. Адаптивная физическая культура;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11. Спортивно-оздоровительные системы физических упражнений;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12. Основы самоконтроля при занятиях физической культурой и спортом;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13. Методика решения частных задач физического воспитания;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14. Условия, способствующие решению задач физического воспитания;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15. Профессионально-прикладная физическая культура;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16. Правила соревнований по видам спорта;</a:t>
            </a:r>
          </a:p>
          <a:p>
            <a:r>
              <a:rPr lang="ru-RU" sz="1800" dirty="0">
                <a:solidFill>
                  <a:schemeClr val="tx1"/>
                </a:solidFill>
                <a:latin typeface="Muller Regular"/>
              </a:rPr>
              <a:t>17. Антидопинговые правила.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5603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uller Bold" pitchFamily="50" charset="-52"/>
                <a:ea typeface="+mj-ea"/>
                <a:cs typeface="+mj-cs"/>
              </a:rPr>
              <a:t>Характеристика заданий </a:t>
            </a:r>
            <a:r>
              <a:rPr lang="ru-RU" sz="3200" b="1" dirty="0" smtClean="0">
                <a:solidFill>
                  <a:srgbClr val="7030A0"/>
                </a:solidFill>
                <a:latin typeface="Muller Bold" pitchFamily="50" charset="-52"/>
                <a:ea typeface="+mj-ea"/>
                <a:cs typeface="+mj-cs"/>
              </a:rPr>
              <a:t>школьного </a:t>
            </a:r>
            <a:r>
              <a:rPr lang="ru-RU" sz="3200" b="1" dirty="0">
                <a:solidFill>
                  <a:srgbClr val="7030A0"/>
                </a:solidFill>
                <a:latin typeface="Muller Bold" pitchFamily="50" charset="-52"/>
                <a:ea typeface="+mj-ea"/>
                <a:cs typeface="+mj-cs"/>
              </a:rPr>
              <a:t>этапа </a:t>
            </a:r>
            <a:r>
              <a:rPr lang="ru-RU" sz="3200" b="1" dirty="0" smtClean="0">
                <a:solidFill>
                  <a:srgbClr val="7030A0"/>
                </a:solidFill>
                <a:latin typeface="Muller Bold" pitchFamily="50" charset="-52"/>
                <a:ea typeface="+mj-ea"/>
                <a:cs typeface="+mj-cs"/>
              </a:rPr>
              <a:t>Олимпиады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790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0659" y="1235676"/>
            <a:ext cx="6771503" cy="4712043"/>
          </a:xfrm>
        </p:spPr>
        <p:txBody>
          <a:bodyPr/>
          <a:lstStyle/>
          <a:p>
            <a:r>
              <a:rPr lang="ru-RU" sz="3200" b="1" dirty="0" smtClean="0"/>
              <a:t>Практический тур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Выбор 2х дисциплин из 4-х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Оргкомитет </a:t>
            </a:r>
            <a:r>
              <a:rPr lang="ru-RU" sz="2800" dirty="0">
                <a:solidFill>
                  <a:schemeClr val="tx1"/>
                </a:solidFill>
              </a:rPr>
              <a:t>выбирает два-четыре практических </a:t>
            </a:r>
            <a:r>
              <a:rPr lang="ru-RU" sz="2800" dirty="0" smtClean="0">
                <a:solidFill>
                  <a:schemeClr val="tx1"/>
                </a:solidFill>
              </a:rPr>
              <a:t>задания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из </a:t>
            </a:r>
            <a:r>
              <a:rPr lang="ru-RU" sz="2800" dirty="0">
                <a:solidFill>
                  <a:schemeClr val="tx1"/>
                </a:solidFill>
              </a:rPr>
              <a:t>предложенных ПМК СПб.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2. Данные </a:t>
            </a:r>
            <a:r>
              <a:rPr lang="ru-RU" sz="2800" dirty="0">
                <a:solidFill>
                  <a:schemeClr val="tx1"/>
                </a:solidFill>
              </a:rPr>
              <a:t>задания будут направлены за 3 дня до начала Олимпиады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310" b="10310"/>
          <a:stretch>
            <a:fillRect/>
          </a:stretch>
        </p:blipFill>
        <p:spPr>
          <a:xfrm>
            <a:off x="7121371" y="1028700"/>
            <a:ext cx="4189836" cy="52636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9902" y="146907"/>
            <a:ext cx="4723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uller Bold" pitchFamily="50" charset="-52"/>
              </a:rPr>
              <a:t>Практический тур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061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3562" y="0"/>
            <a:ext cx="8753475" cy="1022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НАШИ КОНТАКТЫ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38225" y="1706563"/>
            <a:ext cx="7458075" cy="327978"/>
          </a:xfrm>
        </p:spPr>
        <p:txBody>
          <a:bodyPr/>
          <a:lstStyle/>
          <a:p>
            <a:r>
              <a:rPr lang="ru-RU" dirty="0" smtClean="0"/>
              <a:t>Сайт Центра олимпиад – </a:t>
            </a:r>
            <a:r>
              <a:rPr lang="en-US" dirty="0">
                <a:hlinkClick r:id="rId2"/>
              </a:rPr>
              <a:t>http://olymp.academtalant.ru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7" y="3965921"/>
            <a:ext cx="504825" cy="1152525"/>
          </a:xfrm>
          <a:prstGeom prst="rect">
            <a:avLst/>
          </a:prstGeom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1038225" y="3581257"/>
            <a:ext cx="5966938" cy="3846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323232"/>
                </a:solidFill>
                <a:latin typeface="Muller Regular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Группа ВК Центра олимпиад –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vk.com/centrolimpiadspb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387" y="3868884"/>
            <a:ext cx="4876894" cy="18532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444" y="3843907"/>
            <a:ext cx="1964914" cy="1964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806" y="1650038"/>
            <a:ext cx="1946552" cy="19465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35" y="3596590"/>
            <a:ext cx="2317896" cy="23178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91744" y="1374677"/>
            <a:ext cx="3900256" cy="66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600" dirty="0" smtClean="0">
                <a:latin typeface="Muller Regular" pitchFamily="50" charset="-52"/>
                <a:hlinkClick r:id="rId9"/>
              </a:rPr>
              <a:t>Телеграмм канал Центра олимпиад</a:t>
            </a:r>
            <a:endParaRPr lang="ru-RU" sz="1600" dirty="0">
              <a:latin typeface="Muller Regular" pitchFamily="50" charset="-52"/>
              <a:hlinkClick r:id="rId9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latin typeface="Muller Regular" pitchFamily="50" charset="-52"/>
                <a:hlinkClick r:id="rId9"/>
              </a:rPr>
              <a:t>https://t.me/centrolimpiadspb</a:t>
            </a:r>
            <a:r>
              <a:rPr lang="ru-RU" sz="1600" dirty="0">
                <a:latin typeface="Muller Regular" pitchFamily="50" charset="-52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638" y="1343026"/>
            <a:ext cx="504825" cy="1152525"/>
          </a:xfrm>
          <a:prstGeom prst="rect">
            <a:avLst/>
          </a:prstGeom>
        </p:spPr>
      </p:pic>
      <p:pic>
        <p:nvPicPr>
          <p:cNvPr id="2050" name="Picture 2" descr="http://qrcoder.ru/code/?http%3A%2F%2Ft.me%2Fcentrolimpiadspb&amp;4&amp;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7567" r="7137" b="4674"/>
          <a:stretch/>
        </p:blipFill>
        <p:spPr bwMode="auto">
          <a:xfrm>
            <a:off x="9592367" y="1961608"/>
            <a:ext cx="1563313" cy="161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0866" y="2292992"/>
            <a:ext cx="5001415" cy="9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3562" y="0"/>
            <a:ext cx="8753475" cy="1022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НАШИ КОНТАКТЫ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063626" y="1921378"/>
            <a:ext cx="4635046" cy="7092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323232"/>
                </a:solidFill>
                <a:latin typeface="Muller Regular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Методист сектора прикладных наук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Центра олимпиад Санкт-Петербурга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54" y="1682289"/>
            <a:ext cx="5378572" cy="1237570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6726447" y="1782532"/>
            <a:ext cx="4697113" cy="1584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323232"/>
                </a:solidFill>
                <a:latin typeface="Muller Regular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 smtClean="0"/>
              <a:t>Харитонов Станислав Евгеньевич</a:t>
            </a:r>
          </a:p>
          <a:p>
            <a:pPr>
              <a:lnSpc>
                <a:spcPct val="100000"/>
              </a:lnSpc>
            </a:pPr>
            <a:r>
              <a:rPr lang="ru-RU" sz="2000" dirty="0" smtClean="0"/>
              <a:t>адрес </a:t>
            </a:r>
            <a:r>
              <a:rPr lang="ru-RU" sz="2000" dirty="0"/>
              <a:t>эл</a:t>
            </a:r>
            <a:r>
              <a:rPr lang="ru-RU" sz="2000" dirty="0" smtClean="0"/>
              <a:t>. почты</a:t>
            </a:r>
            <a:r>
              <a:rPr lang="ru-RU" sz="2000" dirty="0"/>
              <a:t>: </a:t>
            </a:r>
            <a:r>
              <a:rPr lang="en-US" sz="2000" dirty="0" smtClean="0">
                <a:hlinkClick r:id="rId3"/>
              </a:rPr>
              <a:t>stos71@bk.ru</a:t>
            </a:r>
            <a:r>
              <a:rPr lang="ru-RU" sz="2000" dirty="0"/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590" y="5559566"/>
            <a:ext cx="989901" cy="856493"/>
          </a:xfrm>
          <a:prstGeom prst="rect">
            <a:avLst/>
          </a:prstGeom>
        </p:spPr>
      </p:pic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997816" y="3255060"/>
            <a:ext cx="5492449" cy="7562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Методист сектора прикладных </a:t>
            </a:r>
            <a:r>
              <a:rPr lang="ru-RU" sz="2000" dirty="0" smtClean="0">
                <a:solidFill>
                  <a:schemeClr val="tx1"/>
                </a:solidFill>
              </a:rPr>
              <a:t>наук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Центра </a:t>
            </a:r>
            <a:r>
              <a:rPr lang="ru-RU" sz="2000" dirty="0">
                <a:solidFill>
                  <a:schemeClr val="tx1"/>
                </a:solidFill>
              </a:rPr>
              <a:t>олимпиад </a:t>
            </a:r>
            <a:r>
              <a:rPr lang="ru-RU" sz="2000" dirty="0" smtClean="0">
                <a:solidFill>
                  <a:schemeClr val="tx1"/>
                </a:solidFill>
              </a:rPr>
              <a:t>Санкт-Петербурга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961696" y="4668015"/>
            <a:ext cx="5492449" cy="7092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323232"/>
                </a:solidFill>
                <a:latin typeface="Muller Regular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Педагог-организатор </a:t>
            </a:r>
            <a:r>
              <a:rPr lang="ru-RU" sz="2000" dirty="0" smtClean="0">
                <a:solidFill>
                  <a:schemeClr val="tx1"/>
                </a:solidFill>
              </a:rPr>
              <a:t>сектора прикладных </a:t>
            </a:r>
            <a:r>
              <a:rPr lang="ru-RU" sz="2000" dirty="0" smtClean="0">
                <a:solidFill>
                  <a:schemeClr val="tx1"/>
                </a:solidFill>
              </a:rPr>
              <a:t>наук Центра </a:t>
            </a:r>
            <a:r>
              <a:rPr lang="ru-RU" sz="2000" dirty="0" smtClean="0">
                <a:solidFill>
                  <a:schemeClr val="tx1"/>
                </a:solidFill>
              </a:rPr>
              <a:t>олимпиад Санкт-Петербурга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54" y="4578703"/>
            <a:ext cx="5378572" cy="1336565"/>
          </a:xfrm>
          <a:prstGeom prst="rect">
            <a:avLst/>
          </a:prstGeom>
        </p:spPr>
      </p:pic>
      <p:sp>
        <p:nvSpPr>
          <p:cNvPr id="12" name="Объект 4"/>
          <p:cNvSpPr txBox="1">
            <a:spLocks/>
          </p:cNvSpPr>
          <p:nvPr/>
        </p:nvSpPr>
        <p:spPr>
          <a:xfrm>
            <a:off x="6650966" y="1987722"/>
            <a:ext cx="4474634" cy="1584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323232"/>
                </a:solidFill>
                <a:latin typeface="Muller Regular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54" y="2955514"/>
            <a:ext cx="5378572" cy="1555649"/>
          </a:xfrm>
          <a:prstGeom prst="rect">
            <a:avLst/>
          </a:prstGeom>
        </p:spPr>
      </p:pic>
      <p:sp>
        <p:nvSpPr>
          <p:cNvPr id="15" name="Объект 4"/>
          <p:cNvSpPr txBox="1">
            <a:spLocks/>
          </p:cNvSpPr>
          <p:nvPr/>
        </p:nvSpPr>
        <p:spPr>
          <a:xfrm>
            <a:off x="6758921" y="2946511"/>
            <a:ext cx="4474634" cy="17129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323232"/>
                </a:solidFill>
                <a:latin typeface="Muller Regular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 smtClean="0"/>
              <a:t>Ветров Илья Анатольевич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адрес эл. почты: </a:t>
            </a:r>
            <a:r>
              <a:rPr lang="en-US" sz="1800" dirty="0" smtClean="0">
                <a:hlinkClick r:id="rId5"/>
              </a:rPr>
              <a:t>ol.pri@academtalant.ru</a:t>
            </a:r>
            <a:endParaRPr lang="ru-RU" sz="1800" dirty="0" smtClean="0"/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0000"/>
                </a:solidFill>
                <a:latin typeface="Roboto"/>
              </a:rPr>
              <a:t>тел. +7 </a:t>
            </a:r>
            <a:r>
              <a:rPr lang="ru-RU" sz="1800" dirty="0" smtClean="0">
                <a:solidFill>
                  <a:srgbClr val="000000"/>
                </a:solidFill>
                <a:latin typeface="Roboto"/>
              </a:rPr>
              <a:t>(982)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 </a:t>
            </a:r>
            <a:r>
              <a:rPr lang="ru-RU" sz="1800" dirty="0" smtClean="0">
                <a:solidFill>
                  <a:srgbClr val="000000"/>
                </a:solidFill>
                <a:latin typeface="Roboto"/>
              </a:rPr>
              <a:t>991-29-92</a:t>
            </a:r>
            <a:endParaRPr lang="ru-RU" sz="1800" dirty="0"/>
          </a:p>
          <a:p>
            <a:pPr>
              <a:lnSpc>
                <a:spcPct val="100000"/>
              </a:lnSpc>
            </a:pPr>
            <a:r>
              <a:rPr lang="ru-RU" sz="2000" dirty="0" smtClean="0"/>
              <a:t> 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43471" y="4695151"/>
            <a:ext cx="486306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uller Regular"/>
              </a:rPr>
              <a:t>Серебренникова Антонина Юрьевна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Muller Regular"/>
              </a:rPr>
              <a:t>адрес эл. почты: </a:t>
            </a:r>
            <a:r>
              <a:rPr lang="en-US" dirty="0">
                <a:solidFill>
                  <a:prstClr val="black"/>
                </a:solidFill>
                <a:latin typeface="Muller Regular"/>
                <a:hlinkClick r:id="rId5"/>
              </a:rPr>
              <a:t>ol.pri@academtalant.ru</a:t>
            </a:r>
            <a:endParaRPr lang="en-US" dirty="0">
              <a:solidFill>
                <a:prstClr val="black"/>
              </a:solidFill>
              <a:latin typeface="Muller Regular"/>
            </a:endParaRP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Muller Regular"/>
              </a:rPr>
              <a:t>тел</a:t>
            </a:r>
            <a:r>
              <a:rPr lang="ru-RU" sz="2000" dirty="0">
                <a:solidFill>
                  <a:srgbClr val="000000"/>
                </a:solidFill>
                <a:latin typeface="Muller Regular"/>
              </a:rPr>
              <a:t>. +7 (</a:t>
            </a:r>
            <a:r>
              <a:rPr lang="ru-RU" sz="2000" dirty="0" smtClean="0">
                <a:solidFill>
                  <a:srgbClr val="000000"/>
                </a:solidFill>
                <a:latin typeface="Muller Regular"/>
              </a:rPr>
              <a:t>911)</a:t>
            </a:r>
            <a:r>
              <a:rPr lang="ru-RU" sz="2000" dirty="0">
                <a:solidFill>
                  <a:srgbClr val="000000"/>
                </a:solidFill>
                <a:latin typeface="Muller Regular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Muller Regular"/>
              </a:rPr>
              <a:t>175-39-75</a:t>
            </a:r>
            <a:endParaRPr lang="ru-RU" sz="2000" dirty="0">
              <a:solidFill>
                <a:prstClr val="black"/>
              </a:solidFill>
              <a:latin typeface="Muller Regular"/>
            </a:endParaRPr>
          </a:p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107" y="3221608"/>
            <a:ext cx="504825" cy="8859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34" y="4556478"/>
            <a:ext cx="504825" cy="9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9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336" y="-60385"/>
            <a:ext cx="10539663" cy="110834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Итоги прошлого олимпиадного года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422" y="1737240"/>
            <a:ext cx="11155354" cy="3980514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К участию </a:t>
            </a:r>
            <a:r>
              <a:rPr lang="ru-RU" sz="2000" dirty="0" smtClean="0">
                <a:solidFill>
                  <a:schemeClr val="tx1"/>
                </a:solidFill>
              </a:rPr>
              <a:t>в</a:t>
            </a:r>
            <a:r>
              <a:rPr lang="ru-RU" sz="2000" dirty="0">
                <a:solidFill>
                  <a:srgbClr val="7030A0"/>
                </a:solidFill>
              </a:rPr>
              <a:t> региональном этапе Олимпиады </a:t>
            </a:r>
            <a:r>
              <a:rPr lang="ru-RU" sz="2000" dirty="0">
                <a:solidFill>
                  <a:schemeClr val="tx1"/>
                </a:solidFill>
              </a:rPr>
              <a:t>было приглашено </a:t>
            </a:r>
            <a:r>
              <a:rPr lang="ru-RU" sz="2000" b="1" dirty="0" smtClean="0">
                <a:solidFill>
                  <a:srgbClr val="7030A0"/>
                </a:solidFill>
              </a:rPr>
              <a:t>201 </a:t>
            </a:r>
            <a:r>
              <a:rPr lang="ru-RU" sz="2000" b="1" dirty="0">
                <a:solidFill>
                  <a:srgbClr val="7030A0"/>
                </a:solidFill>
              </a:rPr>
              <a:t>участник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из </a:t>
            </a:r>
            <a:r>
              <a:rPr lang="ru-RU" sz="2000" dirty="0">
                <a:solidFill>
                  <a:schemeClr val="tx1"/>
                </a:solidFill>
              </a:rPr>
              <a:t>общеобразовательных учреждений </a:t>
            </a:r>
            <a:r>
              <a:rPr lang="ru-RU" sz="2000" dirty="0" smtClean="0">
                <a:solidFill>
                  <a:schemeClr val="tx1"/>
                </a:solidFill>
              </a:rPr>
              <a:t>Санкт-Петербурга: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102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человек </a:t>
            </a:r>
            <a:r>
              <a:rPr lang="ru-RU" sz="2000" dirty="0" smtClean="0">
                <a:solidFill>
                  <a:schemeClr val="tx1"/>
                </a:solidFill>
              </a:rPr>
              <a:t>– юноши;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99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человек – </a:t>
            </a:r>
            <a:r>
              <a:rPr lang="ru-RU" sz="2000" dirty="0" smtClean="0">
                <a:solidFill>
                  <a:schemeClr val="tx1"/>
                </a:solidFill>
              </a:rPr>
              <a:t>девушки. 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Фактически приняло участие: 176 чел.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Итоги проведения </a:t>
            </a:r>
            <a:r>
              <a:rPr lang="ru-RU" sz="2000" dirty="0" smtClean="0">
                <a:solidFill>
                  <a:schemeClr val="tx1"/>
                </a:solidFill>
              </a:rPr>
              <a:t>Олимпиады: </a:t>
            </a:r>
            <a:r>
              <a:rPr lang="en-US" sz="2000" dirty="0" smtClean="0">
                <a:solidFill>
                  <a:schemeClr val="tx1"/>
                </a:solidFill>
              </a:rPr>
              <a:t>https</a:t>
            </a:r>
            <a:r>
              <a:rPr lang="en-US" sz="2000">
                <a:solidFill>
                  <a:schemeClr val="tx1"/>
                </a:solidFill>
              </a:rPr>
              <a:t>://</a:t>
            </a:r>
            <a:r>
              <a:rPr lang="en-US" sz="2000" smtClean="0">
                <a:solidFill>
                  <a:schemeClr val="tx1"/>
                </a:solidFill>
              </a:rPr>
              <a:t>disk.yandex.ru/d/VV9VbzUYAN_41Q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endParaRPr lang="ru-RU" sz="2000" b="1" dirty="0">
              <a:solidFill>
                <a:schemeClr val="tx1"/>
              </a:solidFill>
              <a:hlinkClick r:id="rId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3971925"/>
            <a:ext cx="38671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79.userapi.com/s/v1/if2/5Wf6fOG4tGv4OqbAnOxPCm-UbOFFX7vzOCiRYCE21U58zNqp6RNdd5t1dYKGt3gqonh7u7-wIsuAXAnzVJ1cufnf.jpg?quality=95&amp;as=32x21,48x32,72x48,108x72,160x107,240x160,360x240,480x320,540x360,640x426,720x480,1080x720,1280x853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80" y="-1390765"/>
            <a:ext cx="12569126" cy="83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15" y="1571148"/>
            <a:ext cx="11279965" cy="4658627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Иноземцев Павел Денисович, 10 класс, </a:t>
            </a:r>
            <a:r>
              <a:rPr lang="ru-RU" sz="2400" dirty="0"/>
              <a:t>ГБОУ СОШ № 617 Приморского района </a:t>
            </a:r>
            <a:r>
              <a:rPr lang="ru-RU" sz="2400" dirty="0" smtClean="0"/>
              <a:t>Санкт-Петербурга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 err="1">
                <a:solidFill>
                  <a:srgbClr val="7030A0"/>
                </a:solidFill>
              </a:rPr>
              <a:t>Рядовиков</a:t>
            </a:r>
            <a:r>
              <a:rPr lang="ru-RU" sz="2400" b="1" dirty="0">
                <a:solidFill>
                  <a:srgbClr val="7030A0"/>
                </a:solidFill>
              </a:rPr>
              <a:t> Максим Вадимович, 11 класс, </a:t>
            </a:r>
            <a:r>
              <a:rPr lang="ru-RU" sz="2400" dirty="0"/>
              <a:t>ГБОУ СОШ №303 с углубленным изучением немецкого языка и предметов художественно-эстетического цикла имени Фридриха Шиллера Фрунзенского района </a:t>
            </a:r>
            <a:r>
              <a:rPr lang="ru-RU" sz="2400" dirty="0" smtClean="0"/>
              <a:t>Санкт-Петербурга,</a:t>
            </a:r>
          </a:p>
          <a:p>
            <a:pPr algn="just"/>
            <a:r>
              <a:rPr lang="ru-RU" sz="2400" dirty="0" smtClean="0"/>
              <a:t>I место в </a:t>
            </a:r>
            <a:r>
              <a:rPr lang="ru-RU" sz="2400" dirty="0"/>
              <a:t>практическом испытании «Легкая атлетика» </a:t>
            </a:r>
          </a:p>
          <a:p>
            <a:pPr algn="just"/>
            <a:endParaRPr lang="ru-RU" sz="2400" dirty="0" smtClean="0"/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/>
              <a:t>Ссылки </a:t>
            </a:r>
            <a:r>
              <a:rPr lang="ru-RU" sz="2400" dirty="0"/>
              <a:t>на новости и фото по итогам проведения </a:t>
            </a:r>
            <a:r>
              <a:rPr lang="ru-RU" sz="2400" dirty="0" smtClean="0"/>
              <a:t>заключительного этапа ВсОШ по физической культуре: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n-US" sz="2000" u="sng" dirty="0">
                <a:hlinkClick r:id="rId2"/>
              </a:rPr>
              <a:t>https://</a:t>
            </a:r>
            <a:r>
              <a:rPr lang="en-US" sz="2000" u="sng" dirty="0" smtClean="0">
                <a:hlinkClick r:id="rId2"/>
              </a:rPr>
              <a:t>vk.com/centrolimpiadspb?from=groups&amp;w=wall-182908042_13867</a:t>
            </a:r>
            <a:r>
              <a:rPr lang="ru-RU" sz="2000" u="sng" dirty="0" smtClean="0"/>
              <a:t> </a:t>
            </a:r>
            <a:endParaRPr lang="en-US" sz="2000" u="sng" dirty="0"/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n-US" sz="2000" u="sng" dirty="0">
                <a:hlinkClick r:id="rId3"/>
              </a:rPr>
              <a:t>https://xn--14-dlc2co7b.xn--</a:t>
            </a:r>
            <a:r>
              <a:rPr lang="en-US" sz="2000" u="sng" dirty="0" smtClean="0">
                <a:hlinkClick r:id="rId3"/>
              </a:rPr>
              <a:t>p1ai/tpost/7zh6gr5mz1-shestoi-den-olimpiadi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 </a:t>
            </a:r>
            <a:endParaRPr lang="en-US" sz="2000" u="sng" dirty="0"/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n-US" sz="2000" u="sng" dirty="0">
                <a:hlinkClick r:id="rId4"/>
              </a:rPr>
              <a:t>https://</a:t>
            </a:r>
            <a:r>
              <a:rPr lang="en-US" sz="2000" u="sng" dirty="0" smtClean="0">
                <a:hlinkClick r:id="rId4"/>
              </a:rPr>
              <a:t>disk.yandex.ru/i/I5VcKdE6BjUHfA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 </a:t>
            </a:r>
            <a:endParaRPr lang="en-US" sz="2000" u="sng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28" y="4761804"/>
            <a:ext cx="361887" cy="12423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31569" y="0"/>
            <a:ext cx="10960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Muller Bold"/>
              </a:rPr>
              <a:t>Призёры </a:t>
            </a:r>
            <a:r>
              <a:rPr lang="ru-RU" sz="2800" b="1" dirty="0" smtClean="0">
                <a:solidFill>
                  <a:srgbClr val="7030A0"/>
                </a:solidFill>
                <a:latin typeface="Muller Bold"/>
              </a:rPr>
              <a:t>заключительного </a:t>
            </a:r>
            <a:r>
              <a:rPr lang="ru-RU" sz="2800" b="1" dirty="0">
                <a:solidFill>
                  <a:srgbClr val="7030A0"/>
                </a:solidFill>
                <a:latin typeface="Muller Bold"/>
              </a:rPr>
              <a:t>этапа ВСОШ по физической культуре</a:t>
            </a:r>
          </a:p>
        </p:txBody>
      </p:sp>
    </p:spTree>
    <p:extLst>
      <p:ext uri="{BB962C8B-B14F-4D97-AF65-F5344CB8AC3E}">
        <p14:creationId xmlns:p14="http://schemas.microsoft.com/office/powerpoint/2010/main" val="13171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0" name="Picture 2" descr="https://sun9-13.userapi.com/s/v1/if2/tGPtElfzJ2oykzQ3Ag-LVOxd0Yl7Bu7U6vd_NFysSuEgQoyhuzn_l8vCJbYn95dXh98fFs3UwSFDSKRnxan5w6IZ.jpg?quality=95&amp;as=32x24,48x36,72x54,108x81,160x120,240x180,360x270,480x360,540x405,640x480,720x540,1080x810,1280x960&amp;from=bu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1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649" y="5057836"/>
            <a:ext cx="2718816" cy="202906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5248" y="25879"/>
            <a:ext cx="9570559" cy="10223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Олимпиадная подготовка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063626" y="1921378"/>
            <a:ext cx="4651374" cy="24768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323232"/>
                </a:solidFill>
                <a:latin typeface="Muller Regular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6365973" y="1519074"/>
            <a:ext cx="5826027" cy="26987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323232"/>
                </a:solidFill>
                <a:latin typeface="Muller Regular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030A0"/>
                </a:solidFill>
              </a:rPr>
              <a:t>Олимпиадная подготовка за пределами учебника по физической культуре</a:t>
            </a:r>
            <a:endParaRPr lang="ru-RU" sz="1800" dirty="0" smtClean="0">
              <a:solidFill>
                <a:schemeClr val="tx1"/>
              </a:solidFill>
              <a:latin typeface="Muller Bold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Muller Bold"/>
              </a:rPr>
              <a:t>Педагог - </a:t>
            </a:r>
            <a:r>
              <a:rPr lang="ru-RU" sz="2000" b="1" dirty="0">
                <a:solidFill>
                  <a:srgbClr val="7030A0"/>
                </a:solidFill>
                <a:latin typeface="Muller Bold"/>
              </a:rPr>
              <a:t>Станислав Евгеньевич </a:t>
            </a:r>
            <a:r>
              <a:rPr lang="ru-RU" sz="2000" b="1" dirty="0" smtClean="0">
                <a:solidFill>
                  <a:srgbClr val="7030A0"/>
                </a:solidFill>
                <a:latin typeface="Muller Bold"/>
              </a:rPr>
              <a:t>Харитонов </a:t>
            </a:r>
            <a:r>
              <a:rPr lang="ru-RU" sz="2000" dirty="0" smtClean="0">
                <a:solidFill>
                  <a:schemeClr val="tx1"/>
                </a:solidFill>
                <a:latin typeface="Muller Bold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Muller Bold"/>
              </a:rPr>
              <a:t>Учитель высшей категории. Председатель Санкт-Петербургской городской предметно-методической комиссии по физической культуре, тренер сборной команды Санкт-Петербурга по физической культуре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400" dirty="0" smtClean="0"/>
          </a:p>
          <a:p>
            <a:pPr>
              <a:lnSpc>
                <a:spcPct val="100000"/>
              </a:lnSpc>
            </a:pPr>
            <a:endParaRPr lang="ru-RU" sz="1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62871" y="2493058"/>
            <a:ext cx="57645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uller Bold"/>
              </a:rPr>
              <a:t>Педагог – </a:t>
            </a:r>
            <a:r>
              <a:rPr lang="ru-RU" sz="2000" b="1" dirty="0">
                <a:solidFill>
                  <a:srgbClr val="7030A0"/>
                </a:solidFill>
                <a:latin typeface="Muller Bold"/>
              </a:rPr>
              <a:t>Анастасия Сергеевна Плотникова </a:t>
            </a:r>
            <a:r>
              <a:rPr lang="ru-RU" sz="2000" dirty="0">
                <a:latin typeface="Muller Bold"/>
              </a:rPr>
              <a:t>Мастер спорта по спортивной гимнастике, наставник призеров и победителей регионального и заключительного этапов </a:t>
            </a:r>
            <a:r>
              <a:rPr lang="ru-RU" sz="2000" dirty="0" err="1">
                <a:latin typeface="Muller Bold"/>
              </a:rPr>
              <a:t>ВсОШ</a:t>
            </a:r>
            <a:r>
              <a:rPr lang="ru-RU" sz="2000" dirty="0">
                <a:latin typeface="Muller Bold"/>
              </a:rPr>
              <a:t> по физической культуре, а также региональных состязаний школьных спортивных клубов Санкт-Петербурга</a:t>
            </a:r>
            <a:r>
              <a:rPr lang="ru-RU" sz="2000" b="1" dirty="0">
                <a:solidFill>
                  <a:srgbClr val="7030A0"/>
                </a:solidFill>
                <a:latin typeface="Muller Bold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9468" y="1620891"/>
            <a:ext cx="49055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  <a:latin typeface="Muller Regular"/>
              </a:rPr>
              <a:t>Олимпионики</a:t>
            </a:r>
            <a:r>
              <a:rPr lang="ru-RU" sz="2800" b="1" dirty="0">
                <a:solidFill>
                  <a:srgbClr val="7030A0"/>
                </a:solidFill>
                <a:latin typeface="Muller Regular"/>
              </a:rPr>
              <a:t>: физическая культура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0" y="4688665"/>
            <a:ext cx="58260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Muller Regular"/>
              </a:rPr>
              <a:t>Для обучающихся: 15-17 лет</a:t>
            </a:r>
            <a:r>
              <a:rPr lang="en-US" sz="2000" dirty="0"/>
              <a:t> </a:t>
            </a:r>
            <a:r>
              <a:rPr lang="ru-RU" sz="2000" dirty="0" smtClean="0">
                <a:latin typeface="Muller Regular"/>
              </a:rPr>
              <a:t>( 9-11 классы)</a:t>
            </a:r>
            <a:endParaRPr lang="en-US" sz="2000" dirty="0" smtClean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Muller Regular"/>
              </a:rPr>
              <a:t>СР 19:00–20:40</a:t>
            </a:r>
            <a:r>
              <a:rPr lang="ru-RU" sz="2000" dirty="0">
                <a:latin typeface="Muller Regular"/>
              </a:rPr>
              <a:t>; ВС </a:t>
            </a:r>
            <a:r>
              <a:rPr lang="ru-RU" sz="2000" dirty="0" smtClean="0">
                <a:latin typeface="Muller Regular"/>
              </a:rPr>
              <a:t>11:00–14:30</a:t>
            </a:r>
            <a:endParaRPr lang="ru-RU" sz="2000" dirty="0">
              <a:latin typeface="Muller Regular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Muller Regular"/>
              </a:rPr>
              <a:t>Школа № 303 им. Фридриха Шиллера, Пражская ул., 36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872" y="4657887"/>
            <a:ext cx="50521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Muller Regular"/>
              </a:rPr>
              <a:t>Для обучающихся: </a:t>
            </a:r>
            <a:r>
              <a:rPr lang="en-US" sz="2000" dirty="0" smtClean="0">
                <a:latin typeface="Muller Bold"/>
              </a:rPr>
              <a:t>1</a:t>
            </a:r>
            <a:r>
              <a:rPr lang="ru-RU" sz="2000" dirty="0">
                <a:latin typeface="Muller Regular"/>
              </a:rPr>
              <a:t>3</a:t>
            </a:r>
            <a:r>
              <a:rPr lang="ru-RU" sz="2000" dirty="0" smtClean="0">
                <a:latin typeface="Muller Regular"/>
              </a:rPr>
              <a:t>-</a:t>
            </a:r>
            <a:r>
              <a:rPr lang="en-US" sz="2000" dirty="0" smtClean="0">
                <a:latin typeface="Muller Bold"/>
              </a:rPr>
              <a:t>1</a:t>
            </a:r>
            <a:r>
              <a:rPr lang="ru-RU" sz="2000" dirty="0" smtClean="0">
                <a:latin typeface="Muller Bold"/>
              </a:rPr>
              <a:t>4</a:t>
            </a:r>
            <a:r>
              <a:rPr lang="ru-RU" sz="2000" dirty="0" smtClean="0">
                <a:latin typeface="Muller Regular"/>
              </a:rPr>
              <a:t> лет</a:t>
            </a:r>
            <a:br>
              <a:rPr lang="ru-RU" sz="2000" dirty="0" smtClean="0">
                <a:latin typeface="Muller Regular"/>
              </a:rPr>
            </a:br>
            <a:r>
              <a:rPr lang="ru-RU" sz="2000" dirty="0" smtClean="0">
                <a:latin typeface="Muller Regular"/>
              </a:rPr>
              <a:t>(7-8 классы)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Muller Regular"/>
              </a:rPr>
              <a:t>ВС 11:00–14:30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Muller Regular"/>
              </a:rPr>
              <a:t>Школа </a:t>
            </a:r>
            <a:r>
              <a:rPr lang="ru-RU" sz="2000" dirty="0">
                <a:latin typeface="Muller Regular"/>
              </a:rPr>
              <a:t>№ 303 им. Фридриха Шиллера, Пражская ул., </a:t>
            </a:r>
            <a:r>
              <a:rPr lang="ru-RU" sz="2000" dirty="0" smtClean="0">
                <a:latin typeface="Muller Regular"/>
              </a:rPr>
              <a:t>36</a:t>
            </a:r>
            <a:endParaRPr lang="en-US" sz="20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258" y="1716138"/>
            <a:ext cx="490964" cy="11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36" y="1594884"/>
            <a:ext cx="3976239" cy="45735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89" y="158751"/>
            <a:ext cx="4975986" cy="600970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0" y="1543145"/>
            <a:ext cx="3038615" cy="479566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Более подробно можно ознакомиться на сайте Центра Олимпиад: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Всероссийская олимпиада школьников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Районный этап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Документы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По ссылке: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olymp.academtalant.ru/vserosschooldocs</a:t>
            </a:r>
            <a:r>
              <a:rPr lang="ru-RU" sz="2000" dirty="0" smtClean="0">
                <a:solidFill>
                  <a:schemeClr val="tx1"/>
                </a:solidFill>
                <a:hlinkClick r:id="rId3"/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37936" y="107011"/>
            <a:ext cx="6562993" cy="14361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Распоряжение КО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от 28.08.2025 № 983-р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614" y="1594885"/>
            <a:ext cx="3444563" cy="44342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53" y="158751"/>
            <a:ext cx="4361691" cy="58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14" y="1227229"/>
            <a:ext cx="4133186" cy="442933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6081" y="1044851"/>
            <a:ext cx="6191479" cy="4611711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Muller Regular"/>
              </a:rPr>
              <a:t>Более подробно с рекомендациями к проведению </a:t>
            </a:r>
            <a:r>
              <a:rPr lang="ru-RU" sz="2000" dirty="0" smtClean="0">
                <a:solidFill>
                  <a:schemeClr val="tx1"/>
                </a:solidFill>
                <a:latin typeface="Muller Regular"/>
              </a:rPr>
              <a:t>районного этапа </a:t>
            </a:r>
            <a:r>
              <a:rPr lang="ru-RU" sz="2000" dirty="0">
                <a:solidFill>
                  <a:schemeClr val="tx1"/>
                </a:solidFill>
                <a:latin typeface="Muller Regular"/>
              </a:rPr>
              <a:t>всероссийской олимпиады школьников по </a:t>
            </a:r>
            <a:r>
              <a:rPr lang="ru-RU" sz="2000" dirty="0" smtClean="0">
                <a:solidFill>
                  <a:schemeClr val="tx1"/>
                </a:solidFill>
                <a:latin typeface="Muller Regular"/>
              </a:rPr>
              <a:t>физической культуре </a:t>
            </a:r>
            <a:r>
              <a:rPr lang="ru-RU" sz="2000" dirty="0">
                <a:solidFill>
                  <a:schemeClr val="tx1"/>
                </a:solidFill>
                <a:latin typeface="Muller Regular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Muller Regular"/>
              </a:rPr>
              <a:t>2025/26 учебном </a:t>
            </a:r>
            <a:r>
              <a:rPr lang="ru-RU" sz="2000" dirty="0">
                <a:solidFill>
                  <a:schemeClr val="tx1"/>
                </a:solidFill>
                <a:latin typeface="Muller Regular"/>
              </a:rPr>
              <a:t>году </a:t>
            </a:r>
            <a:r>
              <a:rPr lang="ru-RU" sz="2000" dirty="0" smtClean="0">
                <a:solidFill>
                  <a:schemeClr val="tx1"/>
                </a:solidFill>
                <a:latin typeface="Muller Regular"/>
              </a:rPr>
              <a:t>можно ознакомиться: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Muller Regular"/>
            </a:endParaRPr>
          </a:p>
          <a:p>
            <a:pPr marL="971550" lvl="1" indent="-285750" algn="just"/>
            <a:r>
              <a:rPr lang="ru-RU" sz="2000" b="1" dirty="0" smtClean="0">
                <a:latin typeface="Muller Regular"/>
              </a:rPr>
              <a:t>на официальном сайте ВСОШ </a:t>
            </a:r>
            <a:r>
              <a:rPr lang="ru-RU" sz="2800" b="1" dirty="0" smtClean="0">
                <a:latin typeface="Muller Regular"/>
              </a:rPr>
              <a:t>: </a:t>
            </a:r>
          </a:p>
          <a:p>
            <a:pPr marL="971550" lvl="1" indent="-285750" algn="just"/>
            <a:r>
              <a:rPr lang="en-US" sz="2000" u="sng" dirty="0">
                <a:latin typeface="Muller Regular"/>
                <a:hlinkClick r:id="rId3"/>
              </a:rPr>
              <a:t>https://</a:t>
            </a:r>
            <a:r>
              <a:rPr lang="en-US" sz="2000" u="sng" dirty="0" smtClean="0">
                <a:latin typeface="Muller Regular"/>
                <a:hlinkClick r:id="rId3"/>
              </a:rPr>
              <a:t>vserosolimp.edsoo.ru/municipal_way</a:t>
            </a:r>
            <a:r>
              <a:rPr lang="ru-RU" sz="2000" u="sng" dirty="0" smtClean="0">
                <a:latin typeface="Muller Regular"/>
              </a:rPr>
              <a:t> </a:t>
            </a:r>
          </a:p>
          <a:p>
            <a:pPr marL="971550" lvl="1" indent="-285750" algn="just"/>
            <a:r>
              <a:rPr lang="ru-RU" sz="2000" b="1" dirty="0" smtClean="0">
                <a:latin typeface="Muller Regular"/>
              </a:rPr>
              <a:t>На </a:t>
            </a:r>
            <a:r>
              <a:rPr lang="ru-RU" sz="2000" b="1" dirty="0">
                <a:latin typeface="Muller Regular"/>
              </a:rPr>
              <a:t>сайте Центра Олимпиад:</a:t>
            </a:r>
            <a:endParaRPr lang="ru-RU" sz="2000" b="1" dirty="0" smtClean="0">
              <a:latin typeface="Muller Regular"/>
            </a:endParaRPr>
          </a:p>
          <a:p>
            <a:pPr marL="971550" lvl="1" indent="-285750" algn="just"/>
            <a:r>
              <a:rPr lang="ru-RU" sz="2000" dirty="0" smtClean="0">
                <a:latin typeface="Muller Regular"/>
              </a:rPr>
              <a:t>Всероссийская </a:t>
            </a:r>
            <a:r>
              <a:rPr lang="ru-RU" sz="2000" dirty="0">
                <a:latin typeface="Muller Regular"/>
              </a:rPr>
              <a:t>олимпиада школьников</a:t>
            </a:r>
          </a:p>
          <a:p>
            <a:pPr marL="971550" lvl="1" indent="-285750" algn="just"/>
            <a:r>
              <a:rPr lang="ru-RU" sz="2000" dirty="0">
                <a:latin typeface="Muller Regular"/>
              </a:rPr>
              <a:t>Школьный </a:t>
            </a:r>
            <a:r>
              <a:rPr lang="ru-RU" sz="2000" dirty="0" smtClean="0">
                <a:latin typeface="Muller Regular"/>
              </a:rPr>
              <a:t>этап / Районный этап</a:t>
            </a:r>
            <a:endParaRPr lang="ru-RU" sz="2000" dirty="0">
              <a:latin typeface="Muller Regular"/>
            </a:endParaRPr>
          </a:p>
          <a:p>
            <a:pPr marL="971550" lvl="1" indent="-285750" algn="just"/>
            <a:r>
              <a:rPr lang="ru-RU" sz="2000" dirty="0">
                <a:latin typeface="Muller Regular"/>
              </a:rPr>
              <a:t>Документы </a:t>
            </a:r>
            <a:endParaRPr lang="ru-RU" sz="2000" dirty="0" smtClean="0">
              <a:latin typeface="Muller Regular"/>
            </a:endParaRPr>
          </a:p>
          <a:p>
            <a:pPr marL="971550" lvl="1" indent="-285750" algn="just"/>
            <a:r>
              <a:rPr lang="en-US" sz="2000" dirty="0">
                <a:latin typeface="Muller Regular"/>
                <a:hlinkClick r:id="rId4"/>
              </a:rPr>
              <a:t>https://</a:t>
            </a:r>
            <a:r>
              <a:rPr lang="en-US" sz="2000" dirty="0" smtClean="0">
                <a:latin typeface="Muller Regular"/>
                <a:hlinkClick r:id="rId4"/>
              </a:rPr>
              <a:t>olymp.academtalant.ru/docsdistrict</a:t>
            </a:r>
            <a:r>
              <a:rPr lang="ru-RU" sz="2000" dirty="0" smtClean="0">
                <a:latin typeface="Muller Regular"/>
              </a:rPr>
              <a:t> </a:t>
            </a:r>
            <a:endParaRPr lang="ru-RU" sz="2000" dirty="0">
              <a:latin typeface="Muller Regular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0073"/>
            <a:ext cx="12192001" cy="5579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52334"/>
            <a:ext cx="2743200" cy="2047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5878" y="1288172"/>
            <a:ext cx="3546351" cy="30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9658" y="1170218"/>
            <a:ext cx="7072830" cy="423470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Консультационный </a:t>
            </a:r>
            <a:r>
              <a:rPr lang="ru-RU" sz="2000" b="1" dirty="0" err="1" smtClean="0">
                <a:solidFill>
                  <a:srgbClr val="7030A0"/>
                </a:solidFill>
              </a:rPr>
              <a:t>вебинар</a:t>
            </a:r>
            <a:r>
              <a:rPr lang="ru-RU" sz="2000" dirty="0">
                <a:solidFill>
                  <a:srgbClr val="7030A0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 </a:t>
            </a:r>
            <a:r>
              <a:rPr lang="ru-RU" sz="2000" dirty="0">
                <a:solidFill>
                  <a:schemeClr val="tx1"/>
                </a:solidFill>
              </a:rPr>
              <a:t>организации и проведению школьного </a:t>
            </a:r>
            <a:r>
              <a:rPr lang="ru-RU" sz="2000" dirty="0" smtClean="0">
                <a:solidFill>
                  <a:schemeClr val="tx1"/>
                </a:solidFill>
              </a:rPr>
              <a:t>и районного </a:t>
            </a:r>
            <a:r>
              <a:rPr lang="ru-RU" sz="2000" dirty="0">
                <a:solidFill>
                  <a:schemeClr val="tx1"/>
                </a:solidFill>
              </a:rPr>
              <a:t>этапов всероссийской </a:t>
            </a:r>
            <a:r>
              <a:rPr lang="ru-RU" sz="2000" dirty="0" smtClean="0">
                <a:solidFill>
                  <a:schemeClr val="tx1"/>
                </a:solidFill>
              </a:rPr>
              <a:t>олимпиады школьников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 физической культуре в 2025-2026 учебном году состоится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u="sng" dirty="0" smtClean="0">
                <a:solidFill>
                  <a:srgbClr val="7030A0"/>
                </a:solidFill>
              </a:rPr>
              <a:t>18.09.2025</a:t>
            </a:r>
            <a:r>
              <a:rPr lang="ru-RU" sz="2000" b="1" u="sng" dirty="0">
                <a:solidFill>
                  <a:srgbClr val="7030A0"/>
                </a:solidFill>
              </a:rPr>
              <a:t/>
            </a:r>
            <a:br>
              <a:rPr lang="ru-RU" sz="2000" b="1" u="sng" dirty="0">
                <a:solidFill>
                  <a:srgbClr val="7030A0"/>
                </a:solidFill>
              </a:rPr>
            </a:br>
            <a:r>
              <a:rPr lang="ru-RU" sz="2000" b="1" u="sng" dirty="0" smtClean="0">
                <a:solidFill>
                  <a:srgbClr val="7030A0"/>
                </a:solidFill>
              </a:rPr>
              <a:t>10:00 – 10:45 </a:t>
            </a:r>
            <a:r>
              <a:rPr lang="ru-RU" sz="2000" b="1" u="sng" dirty="0" err="1" smtClean="0">
                <a:solidFill>
                  <a:srgbClr val="7030A0"/>
                </a:solidFill>
              </a:rPr>
              <a:t>мск</a:t>
            </a:r>
            <a:r>
              <a:rPr lang="ru-RU" sz="2000" b="1" u="sng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2000" b="1" dirty="0" smtClean="0">
                <a:solidFill>
                  <a:schemeClr val="tx1"/>
                </a:solidFill>
                <a:hlinkClick r:id="rId2"/>
              </a:rPr>
              <a:t>vkvideo.ru/video-215962627_456240499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*Запись </a:t>
            </a:r>
            <a:r>
              <a:rPr lang="ru-RU" sz="2000" b="1" dirty="0" err="1" smtClean="0">
                <a:solidFill>
                  <a:schemeClr val="tx1"/>
                </a:solidFill>
              </a:rPr>
              <a:t>вебинара</a:t>
            </a:r>
            <a:r>
              <a:rPr lang="ru-RU" sz="2000" b="1" dirty="0" smtClean="0">
                <a:solidFill>
                  <a:schemeClr val="tx1"/>
                </a:solidFill>
              </a:rPr>
              <a:t> будет </a:t>
            </a:r>
            <a:r>
              <a:rPr lang="ru-RU" sz="2000" dirty="0" smtClean="0">
                <a:solidFill>
                  <a:schemeClr val="tx1"/>
                </a:solidFill>
              </a:rPr>
              <a:t>опубликована на сайте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5" r="27015"/>
          <a:stretch>
            <a:fillRect/>
          </a:stretch>
        </p:blipFill>
        <p:spPr>
          <a:xfrm>
            <a:off x="7735825" y="1323235"/>
            <a:ext cx="3310000" cy="413005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53" y="5392215"/>
            <a:ext cx="1964055" cy="14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596</Words>
  <Application>Microsoft Office PowerPoint</Application>
  <PresentationFormat>Широкоэкранный</PresentationFormat>
  <Paragraphs>103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Muller Bold</vt:lpstr>
      <vt:lpstr>Muller Regular</vt:lpstr>
      <vt:lpstr>Roboto</vt:lpstr>
      <vt:lpstr>Wingdings</vt:lpstr>
      <vt:lpstr>Тема Office</vt:lpstr>
      <vt:lpstr>Харитонов Станислав Евгеньевич,  методист сектора прикладных наук ГБНОУ «Академия Талантов» </vt:lpstr>
      <vt:lpstr>Итоги прошлого олимпиадного года</vt:lpstr>
      <vt:lpstr>Презентация PowerPoint</vt:lpstr>
      <vt:lpstr>Презентация PowerPoint</vt:lpstr>
      <vt:lpstr>Презентация PowerPoint</vt:lpstr>
      <vt:lpstr>Олимпиадная подготовка</vt:lpstr>
      <vt:lpstr>Распоряжение КО  от 28.08.2025 № 983-р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КОНТАКТЫ</vt:lpstr>
      <vt:lpstr>НАШИ КОНТАКТЫ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Кирюшина Анастасия Петровна</dc:creator>
  <cp:lastModifiedBy>Серебренникова Антонина Юрьевна</cp:lastModifiedBy>
  <cp:revision>114</cp:revision>
  <dcterms:created xsi:type="dcterms:W3CDTF">2021-10-07T10:34:06Z</dcterms:created>
  <dcterms:modified xsi:type="dcterms:W3CDTF">2025-09-09T08:04:28Z</dcterms:modified>
</cp:coreProperties>
</file>